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</p:sldIdLst>
  <p:sldSz cx="18288000" cy="10287000"/>
  <p:notesSz cx="6858000" cy="9144000"/>
  <p:embeddedFontLst>
    <p:embeddedFont>
      <p:font typeface="Archivo Black" panose="020B0604020202020204" charset="0"/>
      <p:regular r:id="rId18"/>
    </p:embeddedFont>
    <p:embeddedFont>
      <p:font typeface="Bebas Neue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Garet" panose="020B0604020202020204" charset="0"/>
      <p:regular r:id="rId24"/>
    </p:embeddedFont>
    <p:embeddedFont>
      <p:font typeface="Garet Bold" panose="020B0604020202020204" charset="0"/>
      <p:regular r:id="rId25"/>
    </p:embeddedFont>
    <p:embeddedFont>
      <p:font typeface="Inter" panose="020B0604020202020204" charset="0"/>
      <p:regular r:id="rId26"/>
    </p:embeddedFont>
    <p:embeddedFont>
      <p:font typeface="Inter Medium" panose="020B0604020202020204" charset="0"/>
      <p:regular r:id="rId27"/>
    </p:embeddedFont>
    <p:embeddedFont>
      <p:font typeface="Poppins" panose="00000500000000000000" pitchFamily="2" charset="0"/>
      <p:regular r:id="rId28"/>
      <p:bold r:id="rId29"/>
      <p:italic r:id="rId30"/>
      <p:boldItalic r:id="rId31"/>
    </p:embeddedFont>
    <p:embeddedFont>
      <p:font typeface="Poppins Bold" panose="00000800000000000000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mradi@outlook.com" userId="f2de4f8cc6a49515" providerId="LiveId" clId="{8E0F76D3-CD73-47E2-AEE9-E95CD58711B3}"/>
    <pc:docChg chg="delSld modSld">
      <pc:chgData name="pmradi@outlook.com" userId="f2de4f8cc6a49515" providerId="LiveId" clId="{8E0F76D3-CD73-47E2-AEE9-E95CD58711B3}" dt="2025-04-10T18:56:43.114" v="47" actId="47"/>
      <pc:docMkLst>
        <pc:docMk/>
      </pc:docMkLst>
      <pc:sldChg chg="delSp modSp mod">
        <pc:chgData name="pmradi@outlook.com" userId="f2de4f8cc6a49515" providerId="LiveId" clId="{8E0F76D3-CD73-47E2-AEE9-E95CD58711B3}" dt="2025-04-10T18:53:45.919" v="11"/>
        <pc:sldMkLst>
          <pc:docMk/>
          <pc:sldMk cId="0" sldId="256"/>
        </pc:sldMkLst>
        <pc:spChg chg="mod">
          <ac:chgData name="pmradi@outlook.com" userId="f2de4f8cc6a49515" providerId="LiveId" clId="{8E0F76D3-CD73-47E2-AEE9-E95CD58711B3}" dt="2025-04-10T18:53:36.372" v="3" actId="2057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pmradi@outlook.com" userId="f2de4f8cc6a49515" providerId="LiveId" clId="{8E0F76D3-CD73-47E2-AEE9-E95CD58711B3}" dt="2025-04-10T18:53:43.115" v="9" actId="20577"/>
          <ac:spMkLst>
            <pc:docMk/>
            <pc:sldMk cId="0" sldId="256"/>
            <ac:spMk id="15" creationId="{00000000-0000-0000-0000-000000000000}"/>
          </ac:spMkLst>
        </pc:spChg>
        <pc:spChg chg="del mod">
          <ac:chgData name="pmradi@outlook.com" userId="f2de4f8cc6a49515" providerId="LiveId" clId="{8E0F76D3-CD73-47E2-AEE9-E95CD58711B3}" dt="2025-04-10T18:53:45.919" v="11"/>
          <ac:spMkLst>
            <pc:docMk/>
            <pc:sldMk cId="0" sldId="256"/>
            <ac:spMk id="19" creationId="{00000000-0000-0000-0000-000000000000}"/>
          </ac:spMkLst>
        </pc:spChg>
      </pc:sldChg>
      <pc:sldChg chg="modSp mod">
        <pc:chgData name="pmradi@outlook.com" userId="f2de4f8cc6a49515" providerId="LiveId" clId="{8E0F76D3-CD73-47E2-AEE9-E95CD58711B3}" dt="2025-04-10T18:54:53.140" v="29" actId="14100"/>
        <pc:sldMkLst>
          <pc:docMk/>
          <pc:sldMk cId="0" sldId="258"/>
        </pc:sldMkLst>
        <pc:spChg chg="mod">
          <ac:chgData name="pmradi@outlook.com" userId="f2de4f8cc6a49515" providerId="LiveId" clId="{8E0F76D3-CD73-47E2-AEE9-E95CD58711B3}" dt="2025-04-10T18:54:53.140" v="29" actId="14100"/>
          <ac:spMkLst>
            <pc:docMk/>
            <pc:sldMk cId="0" sldId="258"/>
            <ac:spMk id="10" creationId="{00000000-0000-0000-0000-000000000000}"/>
          </ac:spMkLst>
        </pc:spChg>
      </pc:sldChg>
      <pc:sldChg chg="modSp mod">
        <pc:chgData name="pmradi@outlook.com" userId="f2de4f8cc6a49515" providerId="LiveId" clId="{8E0F76D3-CD73-47E2-AEE9-E95CD58711B3}" dt="2025-04-10T18:55:26.058" v="46" actId="20577"/>
        <pc:sldMkLst>
          <pc:docMk/>
          <pc:sldMk cId="0" sldId="260"/>
        </pc:sldMkLst>
        <pc:spChg chg="mod">
          <ac:chgData name="pmradi@outlook.com" userId="f2de4f8cc6a49515" providerId="LiveId" clId="{8E0F76D3-CD73-47E2-AEE9-E95CD58711B3}" dt="2025-04-10T18:55:26.058" v="46" actId="20577"/>
          <ac:spMkLst>
            <pc:docMk/>
            <pc:sldMk cId="0" sldId="260"/>
            <ac:spMk id="11" creationId="{00000000-0000-0000-0000-000000000000}"/>
          </ac:spMkLst>
        </pc:spChg>
      </pc:sldChg>
      <pc:sldChg chg="del">
        <pc:chgData name="pmradi@outlook.com" userId="f2de4f8cc6a49515" providerId="LiveId" clId="{8E0F76D3-CD73-47E2-AEE9-E95CD58711B3}" dt="2025-04-10T18:56:43.114" v="47" actId="47"/>
        <pc:sldMkLst>
          <pc:docMk/>
          <pc:sldMk cId="0" sldId="270"/>
        </pc:sldMkLst>
      </pc:sldChg>
    </pc:docChg>
  </pc:docChgLst>
  <pc:docChgLst>
    <pc:chgData name="pmradi@outlook.com" userId="f2de4f8cc6a49515" providerId="LiveId" clId="{4A0AB4BF-ADF1-42D6-A6FF-535A8FFFEA36}"/>
    <pc:docChg chg="modSld">
      <pc:chgData name="pmradi@outlook.com" userId="f2de4f8cc6a49515" providerId="LiveId" clId="{4A0AB4BF-ADF1-42D6-A6FF-535A8FFFEA36}" dt="2025-01-18T11:54:49.092" v="0" actId="14100"/>
      <pc:docMkLst>
        <pc:docMk/>
      </pc:docMkLst>
      <pc:sldChg chg="modSp mod">
        <pc:chgData name="pmradi@outlook.com" userId="f2de4f8cc6a49515" providerId="LiveId" clId="{4A0AB4BF-ADF1-42D6-A6FF-535A8FFFEA36}" dt="2025-01-18T11:54:49.092" v="0" actId="14100"/>
        <pc:sldMkLst>
          <pc:docMk/>
          <pc:sldMk cId="0" sldId="257"/>
        </pc:sldMkLst>
        <pc:spChg chg="mod">
          <ac:chgData name="pmradi@outlook.com" userId="f2de4f8cc6a49515" providerId="LiveId" clId="{4A0AB4BF-ADF1-42D6-A6FF-535A8FFFEA36}" dt="2025-01-18T11:54:49.092" v="0" actId="14100"/>
          <ac:spMkLst>
            <pc:docMk/>
            <pc:sldMk cId="0" sldId="257"/>
            <ac:spMk id="26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38.jpeg"/><Relationship Id="rId7" Type="http://schemas.openxmlformats.org/officeDocument/2006/relationships/image" Target="../media/image4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80031" y="9351544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0" y="0"/>
            <a:ext cx="16285488" cy="10287000"/>
          </a:xfrm>
          <a:custGeom>
            <a:avLst/>
            <a:gdLst/>
            <a:ahLst/>
            <a:cxnLst/>
            <a:rect l="l" t="t" r="r" b="b"/>
            <a:pathLst>
              <a:path w="16285488" h="10287000">
                <a:moveTo>
                  <a:pt x="0" y="0"/>
                </a:moveTo>
                <a:lnTo>
                  <a:pt x="16285488" y="0"/>
                </a:lnTo>
                <a:lnTo>
                  <a:pt x="1628548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" b="-32"/>
            </a:stretch>
          </a:blipFill>
        </p:spPr>
        <p:txBody>
          <a:bodyPr/>
          <a:lstStyle/>
          <a:p>
            <a:endParaRPr lang="en-ZA" dirty="0"/>
          </a:p>
        </p:txBody>
      </p:sp>
      <p:sp>
        <p:nvSpPr>
          <p:cNvPr id="14" name="TextBox 14"/>
          <p:cNvSpPr txBox="1"/>
          <p:nvPr/>
        </p:nvSpPr>
        <p:spPr>
          <a:xfrm>
            <a:off x="143421" y="3150103"/>
            <a:ext cx="18144579" cy="2066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 spc="552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E-COMMERCE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808139" y="911860"/>
            <a:ext cx="3529905" cy="3966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ZA" sz="1800" b="1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ONLINE STORE</a:t>
            </a:r>
            <a:endParaRPr lang="en-US" sz="2600" spc="148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TextBox 16"/>
          <p:cNvSpPr txBox="1"/>
          <p:nvPr/>
        </p:nvSpPr>
        <p:spPr>
          <a:xfrm rot="-5400000">
            <a:off x="-1906160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creative</a:t>
            </a:r>
          </a:p>
        </p:txBody>
      </p:sp>
      <p:sp>
        <p:nvSpPr>
          <p:cNvPr id="17" name="TextBox 17"/>
          <p:cNvSpPr txBox="1"/>
          <p:nvPr/>
        </p:nvSpPr>
        <p:spPr>
          <a:xfrm rot="-5400000">
            <a:off x="14220311" y="4992873"/>
            <a:ext cx="5904119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spc="982">
                <a:solidFill>
                  <a:srgbClr val="5E5E5E"/>
                </a:solidFill>
                <a:latin typeface="Bebas Neue"/>
                <a:ea typeface="Bebas Neue"/>
                <a:cs typeface="Bebas Neue"/>
                <a:sym typeface="Bebas Neue"/>
              </a:rPr>
              <a:t>January 2025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101730" y="6093138"/>
            <a:ext cx="4084540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spc="532">
                <a:solidFill>
                  <a:srgbClr val="FFFFFF"/>
                </a:solidFill>
                <a:latin typeface="Garet"/>
                <a:ea typeface="Garet"/>
                <a:cs typeface="Garet"/>
                <a:sym typeface="Garet"/>
              </a:rPr>
              <a:t>POWERBI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 rot="-10800000">
            <a:off x="1243618" y="3540332"/>
            <a:ext cx="120412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3034528" y="8682749"/>
            <a:ext cx="6613326" cy="1869368"/>
          </a:xfrm>
          <a:custGeom>
            <a:avLst/>
            <a:gdLst/>
            <a:ahLst/>
            <a:cxnLst/>
            <a:rect l="l" t="t" r="r" b="b"/>
            <a:pathLst>
              <a:path w="6613326" h="1869368">
                <a:moveTo>
                  <a:pt x="0" y="0"/>
                </a:moveTo>
                <a:lnTo>
                  <a:pt x="6613325" y="0"/>
                </a:lnTo>
                <a:lnTo>
                  <a:pt x="6613325" y="1869368"/>
                </a:lnTo>
                <a:lnTo>
                  <a:pt x="0" y="1869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2" r="-4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47853" y="1107903"/>
            <a:ext cx="5920124" cy="4115394"/>
          </a:xfrm>
          <a:custGeom>
            <a:avLst/>
            <a:gdLst/>
            <a:ahLst/>
            <a:cxnLst/>
            <a:rect l="l" t="t" r="r" b="b"/>
            <a:pathLst>
              <a:path w="5920124" h="4115394">
                <a:moveTo>
                  <a:pt x="0" y="0"/>
                </a:moveTo>
                <a:lnTo>
                  <a:pt x="5920124" y="0"/>
                </a:lnTo>
                <a:lnTo>
                  <a:pt x="5920124" y="4115394"/>
                </a:lnTo>
                <a:lnTo>
                  <a:pt x="0" y="4115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601" r="-15499" b="-506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647853" y="5488931"/>
            <a:ext cx="5920124" cy="4035597"/>
          </a:xfrm>
          <a:custGeom>
            <a:avLst/>
            <a:gdLst/>
            <a:ahLst/>
            <a:cxnLst/>
            <a:rect l="l" t="t" r="r" b="b"/>
            <a:pathLst>
              <a:path w="5920124" h="4035597">
                <a:moveTo>
                  <a:pt x="0" y="0"/>
                </a:moveTo>
                <a:lnTo>
                  <a:pt x="5920124" y="0"/>
                </a:lnTo>
                <a:lnTo>
                  <a:pt x="5920124" y="4035597"/>
                </a:lnTo>
                <a:lnTo>
                  <a:pt x="0" y="4035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465" t="-8069" r="-20862" b="-869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62668" y="570357"/>
            <a:ext cx="563702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3618" y="5383990"/>
            <a:ext cx="4560560" cy="93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1599" b="1" spc="16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Curtains, Wall art and lighting are the top 3 leading high revenue products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62668" y="7459104"/>
            <a:ext cx="4541510" cy="93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1"/>
              </a:lnSpc>
            </a:pPr>
            <a:r>
              <a:rPr lang="en-US" sz="1599" b="1" spc="16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Sports shoes, Jeans and jackets are high selling products in terms of quantity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43618" y="4572414"/>
            <a:ext cx="563702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spc="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High revenue products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62668" y="6936946"/>
            <a:ext cx="5637025" cy="51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3200" spc="153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Top selling products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3618" y="2298994"/>
            <a:ext cx="5571056" cy="37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00" b="1" spc="29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Product insights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94420" y="3163259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84895" y="5049804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047840" y="5478429"/>
            <a:ext cx="5634314" cy="3934225"/>
          </a:xfrm>
          <a:custGeom>
            <a:avLst/>
            <a:gdLst/>
            <a:ahLst/>
            <a:cxnLst/>
            <a:rect l="l" t="t" r="r" b="b"/>
            <a:pathLst>
              <a:path w="5634314" h="3934225">
                <a:moveTo>
                  <a:pt x="0" y="0"/>
                </a:moveTo>
                <a:lnTo>
                  <a:pt x="5634314" y="0"/>
                </a:lnTo>
                <a:lnTo>
                  <a:pt x="5634314" y="3934225"/>
                </a:lnTo>
                <a:lnTo>
                  <a:pt x="0" y="3934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414" t="-4751" r="-9372" b="-238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026769" y="444500"/>
            <a:ext cx="8382000" cy="5334000"/>
          </a:xfrm>
          <a:custGeom>
            <a:avLst/>
            <a:gdLst/>
            <a:ahLst/>
            <a:cxnLst/>
            <a:rect l="l" t="t" r="r" b="b"/>
            <a:pathLst>
              <a:path w="8382000" h="5334000">
                <a:moveTo>
                  <a:pt x="0" y="0"/>
                </a:moveTo>
                <a:lnTo>
                  <a:pt x="8382000" y="0"/>
                </a:lnTo>
                <a:lnTo>
                  <a:pt x="8382000" y="5334000"/>
                </a:lnTo>
                <a:lnTo>
                  <a:pt x="0" y="533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38" t="-4015" r="-2622" b="-512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4895" y="1075182"/>
            <a:ext cx="5637025" cy="17453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BUSINESS</a:t>
            </a:r>
          </a:p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GRAPH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847528" y="7055570"/>
            <a:ext cx="6757253" cy="1501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r>
              <a:rPr lang="en-US" sz="1500" b="1" spc="15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Most of the customers from Shopee are from Columbia by a small margin, followed by Chile </a:t>
            </a:r>
          </a:p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endParaRPr lang="en-US" sz="1500" b="1" spc="154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r>
              <a:rPr lang="en-US" sz="1500" b="1" spc="15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45-54 age group bring most of the revenue especially the males.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4895" y="3925175"/>
            <a:ext cx="5571056" cy="37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00" b="1" spc="29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Customer insights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294420" y="3163259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284895" y="5049804"/>
            <a:ext cx="3265220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755713" y="183989"/>
            <a:ext cx="8115300" cy="5977591"/>
          </a:xfrm>
          <a:custGeom>
            <a:avLst/>
            <a:gdLst/>
            <a:ahLst/>
            <a:cxnLst/>
            <a:rect l="l" t="t" r="r" b="b"/>
            <a:pathLst>
              <a:path w="8115300" h="5977591">
                <a:moveTo>
                  <a:pt x="0" y="0"/>
                </a:moveTo>
                <a:lnTo>
                  <a:pt x="8115300" y="0"/>
                </a:lnTo>
                <a:lnTo>
                  <a:pt x="8115300" y="5977591"/>
                </a:lnTo>
                <a:lnTo>
                  <a:pt x="0" y="59775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4" r="-874" b="-5957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84895" y="5814412"/>
            <a:ext cx="5851837" cy="3805740"/>
          </a:xfrm>
          <a:custGeom>
            <a:avLst/>
            <a:gdLst/>
            <a:ahLst/>
            <a:cxnLst/>
            <a:rect l="l" t="t" r="r" b="b"/>
            <a:pathLst>
              <a:path w="5851837" h="3805740">
                <a:moveTo>
                  <a:pt x="0" y="0"/>
                </a:moveTo>
                <a:lnTo>
                  <a:pt x="5851837" y="0"/>
                </a:lnTo>
                <a:lnTo>
                  <a:pt x="5851837" y="3805740"/>
                </a:lnTo>
                <a:lnTo>
                  <a:pt x="0" y="38057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765047" y="6527673"/>
            <a:ext cx="3241078" cy="1189609"/>
          </a:xfrm>
          <a:custGeom>
            <a:avLst/>
            <a:gdLst/>
            <a:ahLst/>
            <a:cxnLst/>
            <a:rect l="l" t="t" r="r" b="b"/>
            <a:pathLst>
              <a:path w="3241078" h="1189609">
                <a:moveTo>
                  <a:pt x="0" y="0"/>
                </a:moveTo>
                <a:lnTo>
                  <a:pt x="3241078" y="0"/>
                </a:lnTo>
                <a:lnTo>
                  <a:pt x="3241078" y="1189609"/>
                </a:lnTo>
                <a:lnTo>
                  <a:pt x="0" y="1189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028" t="-22247" r="-17634" b="-864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84895" y="1075182"/>
            <a:ext cx="563702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93299" y="6470523"/>
            <a:ext cx="6477714" cy="2720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r>
              <a:rPr lang="en-US" sz="1500" b="1" spc="15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45-54 age group seem to prefer discounts more, followed by ages between 35 - 44 and 55 - 64</a:t>
            </a:r>
          </a:p>
          <a:p>
            <a:pPr algn="l">
              <a:lnSpc>
                <a:spcPts val="2430"/>
              </a:lnSpc>
            </a:pPr>
            <a:endParaRPr lang="en-US" sz="1500" b="1" spc="154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r>
              <a:rPr lang="en-US" sz="1500" b="1" spc="15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However, majority of the customers seem to be high spenders with revenue of $0,27bn.</a:t>
            </a:r>
          </a:p>
          <a:p>
            <a:pPr algn="l">
              <a:lnSpc>
                <a:spcPts val="2430"/>
              </a:lnSpc>
            </a:pPr>
            <a:endParaRPr lang="en-US" sz="1500" b="1" spc="154">
              <a:solidFill>
                <a:srgbClr val="9FA0A4"/>
              </a:solidFill>
              <a:latin typeface="Garet Bold"/>
              <a:ea typeface="Garet Bold"/>
              <a:cs typeface="Garet Bold"/>
              <a:sym typeface="Garet Bold"/>
            </a:endParaRPr>
          </a:p>
          <a:p>
            <a:pPr marL="323850" lvl="1" indent="-161925" algn="l">
              <a:lnSpc>
                <a:spcPts val="2430"/>
              </a:lnSpc>
              <a:buFont typeface="Arial"/>
              <a:buChar char="•"/>
            </a:pPr>
            <a:r>
              <a:rPr lang="en-US" sz="1500" b="1" spc="154">
                <a:solidFill>
                  <a:srgbClr val="9FA0A4"/>
                </a:solidFill>
                <a:latin typeface="Garet Bold"/>
                <a:ea typeface="Garet Bold"/>
                <a:cs typeface="Garet Bold"/>
                <a:sym typeface="Garet Bold"/>
              </a:rPr>
              <a:t>The company has high shipping days which negatively affects the revenue, the higher the days the lesser the revenue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84895" y="3925175"/>
            <a:ext cx="5571056" cy="3722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400" b="1" spc="295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Purchasing behaviour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408313"/>
          </a:xfrm>
          <a:custGeom>
            <a:avLst/>
            <a:gdLst/>
            <a:ahLst/>
            <a:cxnLst/>
            <a:rect l="l" t="t" r="r" b="b"/>
            <a:pathLst>
              <a:path w="18288000" h="4408313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428195" y="1028700"/>
            <a:ext cx="12658671" cy="8229600"/>
          </a:xfrm>
          <a:custGeom>
            <a:avLst/>
            <a:gdLst/>
            <a:ahLst/>
            <a:cxnLst/>
            <a:rect l="l" t="t" r="r" b="b"/>
            <a:pathLst>
              <a:path w="12658671" h="8229600">
                <a:moveTo>
                  <a:pt x="0" y="0"/>
                </a:moveTo>
                <a:lnTo>
                  <a:pt x="12658671" y="0"/>
                </a:lnTo>
                <a:lnTo>
                  <a:pt x="126586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805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57253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4655" y="2299552"/>
            <a:ext cx="10832642" cy="6947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Curtains are highest revenue-generating product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Sports Shoes are top selling product by quantity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Customer base is almost evenly split between male and female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Age group of 45-54 generates the highest revenue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Colombia leads in both revenue and quantity among the countries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4408313"/>
          </a:xfrm>
          <a:custGeom>
            <a:avLst/>
            <a:gdLst/>
            <a:ahLst/>
            <a:cxnLst/>
            <a:rect l="l" t="t" r="r" b="b"/>
            <a:pathLst>
              <a:path w="18288000" h="4408313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80" b="-298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197297" y="0"/>
            <a:ext cx="7286822" cy="10433756"/>
          </a:xfrm>
          <a:custGeom>
            <a:avLst/>
            <a:gdLst/>
            <a:ahLst/>
            <a:cxnLst/>
            <a:rect l="l" t="t" r="r" b="b"/>
            <a:pathLst>
              <a:path w="7286822" h="10433756">
                <a:moveTo>
                  <a:pt x="0" y="0"/>
                </a:moveTo>
                <a:lnTo>
                  <a:pt x="7286822" y="0"/>
                </a:lnTo>
                <a:lnTo>
                  <a:pt x="7286822" y="10433756"/>
                </a:lnTo>
                <a:lnTo>
                  <a:pt x="0" y="104337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6570" r="-5834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57253"/>
            <a:ext cx="914214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RECOMMENDATIONS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4655" y="2299552"/>
            <a:ext cx="10065528" cy="5204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Focus marketing on curtains and sports shoes due to their high performance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Optimize shipping processes to reduce average shipping shipping days</a:t>
            </a:r>
          </a:p>
          <a:p>
            <a:pPr algn="l">
              <a:lnSpc>
                <a:spcPts val="4620"/>
              </a:lnSpc>
            </a:pPr>
            <a:endParaRPr lang="en-US" sz="3000" spc="174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  <a:p>
            <a:pPr marL="647700" lvl="1" indent="-323850" algn="l">
              <a:lnSpc>
                <a:spcPts val="4620"/>
              </a:lnSpc>
              <a:buFont typeface="Arial"/>
              <a:buChar char="•"/>
            </a:pPr>
            <a:r>
              <a:rPr lang="en-US" sz="3000" spc="174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Enhance customer retention strategies as there is a high percentage of repeat customers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050" y="4408313"/>
            <a:ext cx="18288000" cy="5904999"/>
          </a:xfrm>
          <a:custGeom>
            <a:avLst/>
            <a:gdLst/>
            <a:ahLst/>
            <a:cxnLst/>
            <a:rect l="l" t="t" r="r" b="b"/>
            <a:pathLst>
              <a:path w="18288000" h="5904999">
                <a:moveTo>
                  <a:pt x="0" y="0"/>
                </a:moveTo>
                <a:lnTo>
                  <a:pt x="18288000" y="0"/>
                </a:lnTo>
                <a:lnTo>
                  <a:pt x="18288000" y="5904999"/>
                </a:lnTo>
                <a:lnTo>
                  <a:pt x="0" y="59049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07" b="-90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4408313"/>
          </a:xfrm>
          <a:custGeom>
            <a:avLst/>
            <a:gdLst/>
            <a:ahLst/>
            <a:cxnLst/>
            <a:rect l="l" t="t" r="r" b="b"/>
            <a:pathLst>
              <a:path w="18288000" h="4408313">
                <a:moveTo>
                  <a:pt x="0" y="0"/>
                </a:moveTo>
                <a:lnTo>
                  <a:pt x="18288000" y="0"/>
                </a:lnTo>
                <a:lnTo>
                  <a:pt x="18288000" y="4408313"/>
                </a:lnTo>
                <a:lnTo>
                  <a:pt x="0" y="4408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980" b="-2980"/>
            </a:stretch>
          </a:blipFill>
        </p:spPr>
      </p:sp>
      <p:sp>
        <p:nvSpPr>
          <p:cNvPr id="4" name="AutoShape 4"/>
          <p:cNvSpPr/>
          <p:nvPr/>
        </p:nvSpPr>
        <p:spPr>
          <a:xfrm rot="5400000">
            <a:off x="3291341" y="7288172"/>
            <a:ext cx="777842" cy="0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5" name="AutoShape 5"/>
          <p:cNvSpPr/>
          <p:nvPr/>
        </p:nvSpPr>
        <p:spPr>
          <a:xfrm rot="5400000">
            <a:off x="8755079" y="7288172"/>
            <a:ext cx="777842" cy="0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6" name="AutoShape 6"/>
          <p:cNvSpPr/>
          <p:nvPr/>
        </p:nvSpPr>
        <p:spPr>
          <a:xfrm rot="5400000">
            <a:off x="14225115" y="7288172"/>
            <a:ext cx="777842" cy="0"/>
          </a:xfrm>
          <a:prstGeom prst="line">
            <a:avLst/>
          </a:prstGeom>
          <a:ln w="38100" cap="rnd">
            <a:solidFill>
              <a:srgbClr val="F27100"/>
            </a:solidFill>
            <a:prstDash val="sysDot"/>
            <a:headEnd type="none" w="sm" len="sm"/>
            <a:tailEnd type="triangle" w="lg" len="med"/>
          </a:ln>
        </p:spPr>
      </p:sp>
      <p:sp>
        <p:nvSpPr>
          <p:cNvPr id="7" name="Freeform 7"/>
          <p:cNvSpPr/>
          <p:nvPr/>
        </p:nvSpPr>
        <p:spPr>
          <a:xfrm>
            <a:off x="2385064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6" y="0"/>
                </a:lnTo>
                <a:lnTo>
                  <a:pt x="2552296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858327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6" y="0"/>
                </a:lnTo>
                <a:lnTo>
                  <a:pt x="2552296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337887" y="3041254"/>
            <a:ext cx="2552297" cy="2552297"/>
          </a:xfrm>
          <a:custGeom>
            <a:avLst/>
            <a:gdLst/>
            <a:ahLst/>
            <a:cxnLst/>
            <a:rect l="l" t="t" r="r" b="b"/>
            <a:pathLst>
              <a:path w="2552297" h="2552297">
                <a:moveTo>
                  <a:pt x="0" y="0"/>
                </a:moveTo>
                <a:lnTo>
                  <a:pt x="2552297" y="0"/>
                </a:lnTo>
                <a:lnTo>
                  <a:pt x="2552297" y="2552297"/>
                </a:lnTo>
                <a:lnTo>
                  <a:pt x="0" y="2552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719805" y="3395966"/>
            <a:ext cx="1842872" cy="1842872"/>
          </a:xfrm>
          <a:custGeom>
            <a:avLst/>
            <a:gdLst/>
            <a:ahLst/>
            <a:cxnLst/>
            <a:rect l="l" t="t" r="r" b="b"/>
            <a:pathLst>
              <a:path w="1842872" h="1842872">
                <a:moveTo>
                  <a:pt x="0" y="0"/>
                </a:moveTo>
                <a:lnTo>
                  <a:pt x="1842872" y="0"/>
                </a:lnTo>
                <a:lnTo>
                  <a:pt x="1842872" y="1842872"/>
                </a:lnTo>
                <a:lnTo>
                  <a:pt x="0" y="1842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260499" y="3446585"/>
            <a:ext cx="1696915" cy="1696915"/>
          </a:xfrm>
          <a:custGeom>
            <a:avLst/>
            <a:gdLst/>
            <a:ahLst/>
            <a:cxnLst/>
            <a:rect l="l" t="t" r="r" b="b"/>
            <a:pathLst>
              <a:path w="1696915" h="1696915">
                <a:moveTo>
                  <a:pt x="0" y="0"/>
                </a:moveTo>
                <a:lnTo>
                  <a:pt x="1696916" y="0"/>
                </a:lnTo>
                <a:lnTo>
                  <a:pt x="1696916" y="1696915"/>
                </a:lnTo>
                <a:lnTo>
                  <a:pt x="0" y="1696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3623813" y="3395966"/>
            <a:ext cx="1980444" cy="1787351"/>
          </a:xfrm>
          <a:custGeom>
            <a:avLst/>
            <a:gdLst/>
            <a:ahLst/>
            <a:cxnLst/>
            <a:rect l="l" t="t" r="r" b="b"/>
            <a:pathLst>
              <a:path w="1980444" h="1787351">
                <a:moveTo>
                  <a:pt x="0" y="0"/>
                </a:moveTo>
                <a:lnTo>
                  <a:pt x="1980445" y="0"/>
                </a:lnTo>
                <a:lnTo>
                  <a:pt x="1980445" y="1787351"/>
                </a:lnTo>
                <a:lnTo>
                  <a:pt x="0" y="1787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281870" y="1066636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SCOPE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3017" y="5975724"/>
            <a:ext cx="4415785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000" b="1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Increase market share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030762" y="5975724"/>
            <a:ext cx="4415785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000" b="1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New product lines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43515" y="5975724"/>
            <a:ext cx="4415785" cy="31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60"/>
              </a:lnSpc>
            </a:pPr>
            <a:r>
              <a:rPr lang="en-US" sz="2000" b="1" spc="288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 Marketing campaigns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12715" y="8019993"/>
            <a:ext cx="4156389" cy="1288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Explore opportunities to increase market share in underperforming countries.</a:t>
            </a:r>
          </a:p>
          <a:p>
            <a:pPr algn="ctr">
              <a:lnSpc>
                <a:spcPts val="2617"/>
              </a:lnSpc>
            </a:pPr>
            <a:endParaRPr lang="en-US" sz="1699" spc="98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030762" y="8019993"/>
            <a:ext cx="4156389" cy="9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Introduce new product lines or variations in top-performing categories to boost sales.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843515" y="8181918"/>
            <a:ext cx="4156389" cy="964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17"/>
              </a:lnSpc>
            </a:pPr>
            <a:r>
              <a:rPr lang="en-US" sz="1699" spc="98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Implement targeted marketing campaigns for different age</a:t>
            </a:r>
          </a:p>
          <a:p>
            <a:pPr algn="ctr">
              <a:lnSpc>
                <a:spcPts val="2617"/>
              </a:lnSpc>
            </a:pPr>
            <a:endParaRPr lang="en-US" sz="1699" spc="98">
              <a:solidFill>
                <a:srgbClr val="9FA0A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3230868" cy="10287000"/>
          </a:xfrm>
          <a:custGeom>
            <a:avLst/>
            <a:gdLst/>
            <a:ahLst/>
            <a:cxnLst/>
            <a:rect l="l" t="t" r="r" b="b"/>
            <a:pathLst>
              <a:path w="13230868" h="10287000">
                <a:moveTo>
                  <a:pt x="0" y="0"/>
                </a:moveTo>
                <a:lnTo>
                  <a:pt x="13230868" y="0"/>
                </a:lnTo>
                <a:lnTo>
                  <a:pt x="1323086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4515505" y="3682862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4515505" y="5871653"/>
            <a:ext cx="9256990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2695943" y="3682862"/>
            <a:ext cx="12896114" cy="1941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820"/>
              </a:lnSpc>
            </a:pPr>
            <a:r>
              <a:rPr lang="en-US" sz="11300" spc="40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7409539"/>
            <a:ext cx="740300" cy="70556"/>
            <a:chOff x="0" y="0"/>
            <a:chExt cx="987066" cy="94074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4074" cy="94074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225778" y="0"/>
              <a:ext cx="94074" cy="94074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447638" y="0"/>
              <a:ext cx="94074" cy="9407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670311" y="0"/>
              <a:ext cx="94074" cy="94074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892992" y="0"/>
              <a:ext cx="94074" cy="94074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13" name="Freeform 13"/>
          <p:cNvSpPr/>
          <p:nvPr/>
        </p:nvSpPr>
        <p:spPr>
          <a:xfrm>
            <a:off x="5768358" y="-111640"/>
            <a:ext cx="12519642" cy="10287000"/>
          </a:xfrm>
          <a:custGeom>
            <a:avLst/>
            <a:gdLst/>
            <a:ahLst/>
            <a:cxnLst/>
            <a:rect l="l" t="t" r="r" b="b"/>
            <a:pathLst>
              <a:path w="12519642" h="10287000">
                <a:moveTo>
                  <a:pt x="0" y="0"/>
                </a:moveTo>
                <a:lnTo>
                  <a:pt x="12519642" y="0"/>
                </a:lnTo>
                <a:lnTo>
                  <a:pt x="1251964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84" b="-2484"/>
            </a:stretch>
          </a:blipFill>
        </p:spPr>
      </p:sp>
      <p:sp>
        <p:nvSpPr>
          <p:cNvPr id="14" name="AutoShape 14"/>
          <p:cNvSpPr/>
          <p:nvPr/>
        </p:nvSpPr>
        <p:spPr>
          <a:xfrm flipV="1">
            <a:off x="6965860" y="155426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 flipV="1">
            <a:off x="13114930" y="155426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utoShape 16"/>
          <p:cNvSpPr/>
          <p:nvPr/>
        </p:nvSpPr>
        <p:spPr>
          <a:xfrm flipV="1">
            <a:off x="13114930" y="3069441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flipV="1">
            <a:off x="6965860" y="3078966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40638" y="289560"/>
            <a:ext cx="4791909" cy="1440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0"/>
              </a:lnSpc>
            </a:pPr>
            <a:r>
              <a:rPr lang="en-US" sz="4500" spc="48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TABLE OF</a:t>
            </a:r>
          </a:p>
          <a:p>
            <a:pPr algn="l">
              <a:lnSpc>
                <a:spcPts val="5760"/>
              </a:lnSpc>
            </a:pPr>
            <a:r>
              <a:rPr lang="en-US" sz="4500" spc="481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CONTENTS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68358" y="1650325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88176" y="1695726"/>
            <a:ext cx="35130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Introduction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88176" y="3217486"/>
            <a:ext cx="35130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491476" y="3217486"/>
            <a:ext cx="460218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Data Preparation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491476" y="1695726"/>
            <a:ext cx="5158474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Problem statement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68358" y="3165506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909802" y="3165506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039602" y="1650325"/>
            <a:ext cx="645700" cy="471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28700" y="7949579"/>
            <a:ext cx="4415785" cy="57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Our content today is </a:t>
            </a:r>
          </a:p>
          <a:p>
            <a:pPr algn="l">
              <a:lnSpc>
                <a:spcPts val="2304"/>
              </a:lnSpc>
            </a:pPr>
            <a:r>
              <a:rPr lang="en-US" sz="1800" b="1" spc="21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divided into eight parts.</a:t>
            </a:r>
          </a:p>
        </p:txBody>
      </p:sp>
      <p:sp>
        <p:nvSpPr>
          <p:cNvPr id="28" name="AutoShape 28"/>
          <p:cNvSpPr/>
          <p:nvPr/>
        </p:nvSpPr>
        <p:spPr>
          <a:xfrm flipV="1">
            <a:off x="13114930" y="4598066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V="1">
            <a:off x="6965860" y="4607591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7388176" y="4746110"/>
            <a:ext cx="3513003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Results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491476" y="4746110"/>
            <a:ext cx="35924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Conclusions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5768358" y="4694130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05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909802" y="4694130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06</a:t>
            </a:r>
          </a:p>
        </p:txBody>
      </p:sp>
      <p:sp>
        <p:nvSpPr>
          <p:cNvPr id="34" name="AutoShape 34"/>
          <p:cNvSpPr/>
          <p:nvPr/>
        </p:nvSpPr>
        <p:spPr>
          <a:xfrm flipV="1">
            <a:off x="13114930" y="6126690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flipV="1">
            <a:off x="6965860" y="6136215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TextBox 36"/>
          <p:cNvSpPr txBox="1"/>
          <p:nvPr/>
        </p:nvSpPr>
        <p:spPr>
          <a:xfrm>
            <a:off x="7388176" y="6274735"/>
            <a:ext cx="556410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Recommendations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491476" y="6274735"/>
            <a:ext cx="359241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99">
                <a:solidFill>
                  <a:srgbClr val="FFFFFF"/>
                </a:solidFill>
                <a:latin typeface="Garet Bold"/>
                <a:ea typeface="Garet Bold"/>
                <a:cs typeface="Garet Bold"/>
                <a:sym typeface="Garet Bold"/>
              </a:rPr>
              <a:t>Future scope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768358" y="6222754"/>
            <a:ext cx="77550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293189" y="6222754"/>
            <a:ext cx="39211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200"/>
              </a:lnSpc>
            </a:pPr>
            <a:r>
              <a:rPr lang="en-US" sz="3000" spc="372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2886435" cy="10287000"/>
          </a:xfrm>
          <a:custGeom>
            <a:avLst/>
            <a:gdLst/>
            <a:ahLst/>
            <a:cxnLst/>
            <a:rect l="l" t="t" r="r" b="b"/>
            <a:pathLst>
              <a:path w="12886435" h="10287000">
                <a:moveTo>
                  <a:pt x="0" y="0"/>
                </a:moveTo>
                <a:lnTo>
                  <a:pt x="12886435" y="0"/>
                </a:lnTo>
                <a:lnTo>
                  <a:pt x="1288643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4" b="-264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1038225" y="3095741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2886435" y="0"/>
            <a:ext cx="5401565" cy="10287000"/>
          </a:xfrm>
          <a:custGeom>
            <a:avLst/>
            <a:gdLst/>
            <a:ahLst/>
            <a:cxnLst/>
            <a:rect l="l" t="t" r="r" b="b"/>
            <a:pathLst>
              <a:path w="5401565" h="10287000">
                <a:moveTo>
                  <a:pt x="0" y="0"/>
                </a:moveTo>
                <a:lnTo>
                  <a:pt x="5401565" y="0"/>
                </a:lnTo>
                <a:lnTo>
                  <a:pt x="540156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" b="-8"/>
            </a:stretch>
          </a:blipFill>
        </p:spPr>
      </p:sp>
      <p:sp>
        <p:nvSpPr>
          <p:cNvPr id="5" name="AutoShape 5"/>
          <p:cNvSpPr/>
          <p:nvPr/>
        </p:nvSpPr>
        <p:spPr>
          <a:xfrm flipH="1">
            <a:off x="6260820" y="6837805"/>
            <a:ext cx="938074" cy="0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1086018" y="0"/>
            <a:ext cx="6173282" cy="8627602"/>
          </a:xfrm>
          <a:custGeom>
            <a:avLst/>
            <a:gdLst/>
            <a:ahLst/>
            <a:cxnLst/>
            <a:rect l="l" t="t" r="r" b="b"/>
            <a:pathLst>
              <a:path w="6173282" h="8627602">
                <a:moveTo>
                  <a:pt x="0" y="0"/>
                </a:moveTo>
                <a:lnTo>
                  <a:pt x="6173282" y="0"/>
                </a:lnTo>
                <a:lnTo>
                  <a:pt x="6173282" y="8627602"/>
                </a:lnTo>
                <a:lnTo>
                  <a:pt x="0" y="8627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2355" r="-4701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67433" y="981075"/>
            <a:ext cx="8234586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2365808"/>
            <a:ext cx="8234586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86278"/>
            <a:ext cx="5414518" cy="18831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E-commerce industry is rapidly growing with an increase in customer expectations for personalized shopping</a:t>
            </a:r>
          </a:p>
          <a:p>
            <a:pPr algn="l">
              <a:lnSpc>
                <a:spcPts val="2526"/>
              </a:lnSpc>
            </a:pPr>
            <a:endParaRPr lang="en-US" sz="1899" spc="58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Thus, innovative strategies to attract and retain customers are sought after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60820" y="7328342"/>
            <a:ext cx="4483380" cy="618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 dirty="0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The dataset provided for this project is from Online store in Brazil.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60820" y="6011089"/>
            <a:ext cx="8234586" cy="477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80"/>
              </a:lnSpc>
            </a:pPr>
            <a:r>
              <a:rPr lang="en-US" sz="3200" spc="307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Data information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084721" y="0"/>
            <a:ext cx="12352120" cy="9258300"/>
          </a:xfrm>
          <a:custGeom>
            <a:avLst/>
            <a:gdLst/>
            <a:ahLst/>
            <a:cxnLst/>
            <a:rect l="l" t="t" r="r" b="b"/>
            <a:pathLst>
              <a:path w="12352120" h="9258300">
                <a:moveTo>
                  <a:pt x="0" y="0"/>
                </a:moveTo>
                <a:lnTo>
                  <a:pt x="12352120" y="0"/>
                </a:lnTo>
                <a:lnTo>
                  <a:pt x="12352120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50" r="-624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6560" y="-468522"/>
            <a:ext cx="13812425" cy="10287000"/>
          </a:xfrm>
          <a:custGeom>
            <a:avLst/>
            <a:gdLst/>
            <a:ahLst/>
            <a:cxnLst/>
            <a:rect l="l" t="t" r="r" b="b"/>
            <a:pathLst>
              <a:path w="13812425" h="10287000">
                <a:moveTo>
                  <a:pt x="0" y="0"/>
                </a:moveTo>
                <a:lnTo>
                  <a:pt x="13812425" y="0"/>
                </a:lnTo>
                <a:lnTo>
                  <a:pt x="1381242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45" r="-22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01998" y="3276003"/>
            <a:ext cx="1025329" cy="1038308"/>
          </a:xfrm>
          <a:custGeom>
            <a:avLst/>
            <a:gdLst/>
            <a:ahLst/>
            <a:cxnLst/>
            <a:rect l="l" t="t" r="r" b="b"/>
            <a:pathLst>
              <a:path w="1025329" h="1038308">
                <a:moveTo>
                  <a:pt x="0" y="0"/>
                </a:moveTo>
                <a:lnTo>
                  <a:pt x="1025329" y="0"/>
                </a:lnTo>
                <a:lnTo>
                  <a:pt x="1025329" y="1038308"/>
                </a:lnTo>
                <a:lnTo>
                  <a:pt x="0" y="1038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10639" y="5138788"/>
            <a:ext cx="1389116" cy="1041837"/>
          </a:xfrm>
          <a:custGeom>
            <a:avLst/>
            <a:gdLst/>
            <a:ahLst/>
            <a:cxnLst/>
            <a:rect l="l" t="t" r="r" b="b"/>
            <a:pathLst>
              <a:path w="1389116" h="1041837">
                <a:moveTo>
                  <a:pt x="0" y="0"/>
                </a:moveTo>
                <a:lnTo>
                  <a:pt x="1389116" y="0"/>
                </a:lnTo>
                <a:lnTo>
                  <a:pt x="1389116" y="1041838"/>
                </a:lnTo>
                <a:lnTo>
                  <a:pt x="0" y="1041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1998" y="6758736"/>
            <a:ext cx="1177717" cy="1215708"/>
          </a:xfrm>
          <a:custGeom>
            <a:avLst/>
            <a:gdLst/>
            <a:ahLst/>
            <a:cxnLst/>
            <a:rect l="l" t="t" r="r" b="b"/>
            <a:pathLst>
              <a:path w="1177717" h="1215708">
                <a:moveTo>
                  <a:pt x="0" y="0"/>
                </a:moveTo>
                <a:lnTo>
                  <a:pt x="1177717" y="0"/>
                </a:lnTo>
                <a:lnTo>
                  <a:pt x="1177717" y="1215708"/>
                </a:lnTo>
                <a:lnTo>
                  <a:pt x="0" y="121570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05129" y="3109357"/>
            <a:ext cx="995939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Challenge in attracting and retaining customers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05129" y="3738007"/>
            <a:ext cx="8306099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E-commerce companies struggle in attracting and retaining customers due to high competition and ever changing consumer preferences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5129" y="5705208"/>
            <a:ext cx="7843881" cy="298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This can lead to low customer engangement and decreased sales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05129" y="5072113"/>
            <a:ext cx="9809974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Lack of personalized recommendations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91435" y="981075"/>
            <a:ext cx="10007839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PROBLEM STATEMENT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12431" y="6737591"/>
            <a:ext cx="10463139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spc="-38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Ineffective utilization of customer data limits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05129" y="7370686"/>
            <a:ext cx="7843881" cy="603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1599" spc="102">
                <a:solidFill>
                  <a:srgbClr val="9FA0A4"/>
                </a:solidFill>
                <a:latin typeface="Inter"/>
                <a:ea typeface="Inter"/>
                <a:cs typeface="Inter"/>
                <a:sym typeface="Inter"/>
              </a:rPr>
              <a:t>Customer data analysis helps to identify trends, customers product preferences and suggest relevant products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9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6713220"/>
          </a:xfrm>
          <a:custGeom>
            <a:avLst/>
            <a:gdLst/>
            <a:ahLst/>
            <a:cxnLst/>
            <a:rect l="l" t="t" r="r" b="b"/>
            <a:pathLst>
              <a:path w="18288000" h="6713220">
                <a:moveTo>
                  <a:pt x="0" y="0"/>
                </a:moveTo>
                <a:lnTo>
                  <a:pt x="18288000" y="0"/>
                </a:lnTo>
                <a:lnTo>
                  <a:pt x="18288000" y="6713220"/>
                </a:lnTo>
                <a:lnTo>
                  <a:pt x="0" y="67132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16" b="-181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388980" y="486695"/>
            <a:ext cx="18288000" cy="9408864"/>
          </a:xfrm>
          <a:custGeom>
            <a:avLst/>
            <a:gdLst/>
            <a:ahLst/>
            <a:cxnLst/>
            <a:rect l="l" t="t" r="r" b="b"/>
            <a:pathLst>
              <a:path w="18288000" h="9408864">
                <a:moveTo>
                  <a:pt x="0" y="0"/>
                </a:moveTo>
                <a:lnTo>
                  <a:pt x="18288000" y="0"/>
                </a:lnTo>
                <a:lnTo>
                  <a:pt x="18288000" y="9408864"/>
                </a:lnTo>
                <a:lnTo>
                  <a:pt x="0" y="9408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9024" t="-108099" r="-209024"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1280147" y="2589739"/>
            <a:ext cx="0" cy="1319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787927" y="4921199"/>
            <a:ext cx="2591375" cy="2591375"/>
          </a:xfrm>
          <a:custGeom>
            <a:avLst/>
            <a:gdLst/>
            <a:ahLst/>
            <a:cxnLst/>
            <a:rect l="l" t="t" r="r" b="b"/>
            <a:pathLst>
              <a:path w="2591375" h="2591375">
                <a:moveTo>
                  <a:pt x="0" y="0"/>
                </a:moveTo>
                <a:lnTo>
                  <a:pt x="2591375" y="0"/>
                </a:lnTo>
                <a:lnTo>
                  <a:pt x="2591375" y="2591375"/>
                </a:lnTo>
                <a:lnTo>
                  <a:pt x="0" y="25913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002953" y="4921199"/>
            <a:ext cx="1823680" cy="2591375"/>
          </a:xfrm>
          <a:custGeom>
            <a:avLst/>
            <a:gdLst/>
            <a:ahLst/>
            <a:cxnLst/>
            <a:rect l="l" t="t" r="r" b="b"/>
            <a:pathLst>
              <a:path w="1823680" h="2591375">
                <a:moveTo>
                  <a:pt x="0" y="0"/>
                </a:moveTo>
                <a:lnTo>
                  <a:pt x="1823680" y="0"/>
                </a:lnTo>
                <a:lnTo>
                  <a:pt x="1823680" y="2591375"/>
                </a:lnTo>
                <a:lnTo>
                  <a:pt x="0" y="25913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388980" y="0"/>
            <a:ext cx="6083419" cy="9408864"/>
          </a:xfrm>
          <a:custGeom>
            <a:avLst/>
            <a:gdLst/>
            <a:ahLst/>
            <a:cxnLst/>
            <a:rect l="l" t="t" r="r" b="b"/>
            <a:pathLst>
              <a:path w="6083419" h="9408864">
                <a:moveTo>
                  <a:pt x="0" y="0"/>
                </a:moveTo>
                <a:lnTo>
                  <a:pt x="6083419" y="0"/>
                </a:lnTo>
                <a:lnTo>
                  <a:pt x="6083419" y="9408864"/>
                </a:lnTo>
                <a:lnTo>
                  <a:pt x="0" y="940886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520" r="-11718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94434" y="1000125"/>
            <a:ext cx="5826834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OBJECTIVE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4434" y="7760224"/>
            <a:ext cx="3675341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USER-FRIENDLY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679084" y="7760224"/>
            <a:ext cx="4410114" cy="424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 spc="578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IMPROVE DECISION-MAKING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03212" y="2752217"/>
            <a:ext cx="9276991" cy="1231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21"/>
              </a:lnSpc>
              <a:spcBef>
                <a:spcPct val="0"/>
              </a:spcBef>
            </a:pPr>
            <a:r>
              <a:rPr lang="en-US" sz="2199" b="1" spc="140" dirty="0">
                <a:solidFill>
                  <a:srgbClr val="D4D4D4"/>
                </a:solidFill>
                <a:latin typeface="Inter Medium"/>
                <a:ea typeface="Inter Medium"/>
                <a:cs typeface="Inter Medium"/>
                <a:sym typeface="Inter Medium"/>
              </a:rPr>
              <a:t>Develop an intuitive and comprehensive dashboard for an online store to  help understand their customers using </a:t>
            </a:r>
            <a:r>
              <a:rPr lang="en-US" sz="2199" b="1" spc="140" dirty="0" err="1">
                <a:solidFill>
                  <a:srgbClr val="D4D4D4"/>
                </a:solidFill>
                <a:latin typeface="Inter Medium"/>
                <a:ea typeface="Inter Medium"/>
                <a:cs typeface="Inter Medium"/>
                <a:sym typeface="Inter Medium"/>
              </a:rPr>
              <a:t>PowerBI</a:t>
            </a:r>
            <a:r>
              <a:rPr lang="en-US" sz="2199" spc="140" dirty="0">
                <a:solidFill>
                  <a:srgbClr val="D4D4D4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44417" y="9094062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028700" y="159639"/>
            <a:ext cx="10037432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44417" y="1246505"/>
            <a:ext cx="4529038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RAW DATA DESCRIPTION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368714" y="2057400"/>
          <a:ext cx="14739379" cy="5999125"/>
        </p:xfrm>
        <a:graphic>
          <a:graphicData uri="http://schemas.openxmlformats.org/drawingml/2006/table">
            <a:tbl>
              <a:tblPr/>
              <a:tblGrid>
                <a:gridCol w="3411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27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5689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Name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Data 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5750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Sheets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Two data sheets : Customer and Purchase</a:t>
                      </a: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00842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D6D6D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Customer: </a:t>
                      </a: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7 columns and 1001 rows</a:t>
                      </a: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r>
                        <a:rPr lang="en-US" sz="1938" b="1">
                          <a:solidFill>
                            <a:srgbClr val="D6D6D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Purchase:</a:t>
                      </a: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 11 columns and 50 000 rows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16844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 names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D6D6D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Customer: </a:t>
                      </a: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customer_id, first_name, last_name, gender, age, country and income</a:t>
                      </a: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r>
                        <a:rPr lang="en-US" sz="1938" b="1">
                          <a:solidFill>
                            <a:srgbClr val="D6D6D6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Purchase: </a:t>
                      </a: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order_id, customer_id, product_name, description, price, discount, tax, order_date, quantity, shipping_cost and shipping_date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44417" y="9094062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209213" y="1000125"/>
            <a:ext cx="10037432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290629"/>
            <a:ext cx="961101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TRANSFORMATION AND ANALYSIS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1144417" y="3305162"/>
          <a:ext cx="12994293" cy="5262836"/>
        </p:xfrm>
        <a:graphic>
          <a:graphicData uri="http://schemas.openxmlformats.org/drawingml/2006/table">
            <a:tbl>
              <a:tblPr/>
              <a:tblGrid>
                <a:gridCol w="364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5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6607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000000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7675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New columns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customer:  Age Group</a:t>
                      </a: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endParaRPr lang="en-US" sz="1100"/>
                    </a:p>
                    <a:p>
                      <a:pPr algn="ctr">
                        <a:lnSpc>
                          <a:spcPts val="2714"/>
                        </a:lnSpc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Purchase: Total Discount, Net Price, Total Cost, Order Value, Shipping Days, Shipping Days Abs, Revenue, Customer Segment 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8554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Measures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D6D6D6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Purchase: Cumulative New Cu, stomers, First Order Date, Repeat Customers Percentage, Total Customers, Total Orders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D6D6D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840" r="-9840"/>
            </a:stretch>
          </a:blipFill>
        </p:spPr>
      </p:sp>
      <p:sp>
        <p:nvSpPr>
          <p:cNvPr id="3" name="AutoShape 3"/>
          <p:cNvSpPr/>
          <p:nvPr/>
        </p:nvSpPr>
        <p:spPr>
          <a:xfrm rot="-5400000">
            <a:off x="8545154" y="9529160"/>
            <a:ext cx="1477580" cy="0"/>
          </a:xfrm>
          <a:prstGeom prst="line">
            <a:avLst/>
          </a:prstGeom>
          <a:ln w="38100" cap="rnd">
            <a:solidFill>
              <a:srgbClr val="FFFFFF"/>
            </a:solidFill>
            <a:prstDash val="sysDot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44417" y="9094062"/>
            <a:ext cx="3265220" cy="0"/>
          </a:xfrm>
          <a:prstGeom prst="line">
            <a:avLst/>
          </a:prstGeom>
          <a:ln w="19050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1209213" y="3364024"/>
            <a:ext cx="8549338" cy="4547840"/>
          </a:xfrm>
          <a:custGeom>
            <a:avLst/>
            <a:gdLst/>
            <a:ahLst/>
            <a:cxnLst/>
            <a:rect l="l" t="t" r="r" b="b"/>
            <a:pathLst>
              <a:path w="8549338" h="4547840">
                <a:moveTo>
                  <a:pt x="0" y="0"/>
                </a:moveTo>
                <a:lnTo>
                  <a:pt x="8549338" y="0"/>
                </a:lnTo>
                <a:lnTo>
                  <a:pt x="8549338" y="4547839"/>
                </a:lnTo>
                <a:lnTo>
                  <a:pt x="0" y="45478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26" t="-7189" r="-389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09213" y="1000125"/>
            <a:ext cx="10037432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PREPARATIOON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2418627" y="2351860"/>
            <a:ext cx="961101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MODEL</a:t>
            </a:r>
          </a:p>
        </p:txBody>
      </p:sp>
      <p:sp>
        <p:nvSpPr>
          <p:cNvPr id="8" name="AutoShape 8"/>
          <p:cNvSpPr/>
          <p:nvPr/>
        </p:nvSpPr>
        <p:spPr>
          <a:xfrm flipV="1">
            <a:off x="11260933" y="2596346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11496077" y="2738168"/>
            <a:ext cx="4226359" cy="625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6"/>
              </a:lnSpc>
            </a:pPr>
            <a:r>
              <a:rPr lang="en-US" sz="1899" spc="58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Customer and Purchase sheet are  are linked through customer_id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525528" y="2625191"/>
            <a:ext cx="4633871" cy="1719247"/>
          </a:xfrm>
          <a:custGeom>
            <a:avLst/>
            <a:gdLst/>
            <a:ahLst/>
            <a:cxnLst/>
            <a:rect l="l" t="t" r="r" b="b"/>
            <a:pathLst>
              <a:path w="4633871" h="1719247">
                <a:moveTo>
                  <a:pt x="0" y="0"/>
                </a:moveTo>
                <a:lnTo>
                  <a:pt x="4633871" y="0"/>
                </a:lnTo>
                <a:lnTo>
                  <a:pt x="4633871" y="1719247"/>
                </a:lnTo>
                <a:lnTo>
                  <a:pt x="0" y="1719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86" t="-18515" r="-25358" b="-1851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7201" y="4887363"/>
            <a:ext cx="4786799" cy="1719247"/>
          </a:xfrm>
          <a:custGeom>
            <a:avLst/>
            <a:gdLst/>
            <a:ahLst/>
            <a:cxnLst/>
            <a:rect l="l" t="t" r="r" b="b"/>
            <a:pathLst>
              <a:path w="4786799" h="1719247">
                <a:moveTo>
                  <a:pt x="0" y="0"/>
                </a:moveTo>
                <a:lnTo>
                  <a:pt x="4786799" y="0"/>
                </a:lnTo>
                <a:lnTo>
                  <a:pt x="4786799" y="1719247"/>
                </a:lnTo>
                <a:lnTo>
                  <a:pt x="0" y="17192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231" t="-17083" r="-27717" b="-24312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357201" y="2625191"/>
            <a:ext cx="4786799" cy="1719247"/>
          </a:xfrm>
          <a:custGeom>
            <a:avLst/>
            <a:gdLst/>
            <a:ahLst/>
            <a:cxnLst/>
            <a:rect l="l" t="t" r="r" b="b"/>
            <a:pathLst>
              <a:path w="4786799" h="1719247">
                <a:moveTo>
                  <a:pt x="0" y="0"/>
                </a:moveTo>
                <a:lnTo>
                  <a:pt x="4786799" y="0"/>
                </a:lnTo>
                <a:lnTo>
                  <a:pt x="4786799" y="1719247"/>
                </a:lnTo>
                <a:lnTo>
                  <a:pt x="0" y="17192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593" t="-10591" r="-22369" b="-2229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25528" y="4887363"/>
            <a:ext cx="4633871" cy="1559480"/>
          </a:xfrm>
          <a:custGeom>
            <a:avLst/>
            <a:gdLst/>
            <a:ahLst/>
            <a:cxnLst/>
            <a:rect l="l" t="t" r="r" b="b"/>
            <a:pathLst>
              <a:path w="4633871" h="1559480">
                <a:moveTo>
                  <a:pt x="0" y="0"/>
                </a:moveTo>
                <a:lnTo>
                  <a:pt x="4633871" y="0"/>
                </a:lnTo>
                <a:lnTo>
                  <a:pt x="4633871" y="1559480"/>
                </a:lnTo>
                <a:lnTo>
                  <a:pt x="0" y="155948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155" t="-12024" r="-23053" b="-2594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42988" y="8012228"/>
            <a:ext cx="14979139" cy="833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241"/>
              </a:lnSpc>
              <a:buFont typeface="Arial"/>
              <a:buChar char="•"/>
            </a:pPr>
            <a:r>
              <a:rPr lang="en-US" sz="1899" spc="167">
                <a:solidFill>
                  <a:srgbClr val="D6D6D6"/>
                </a:solidFill>
                <a:latin typeface="Inter"/>
                <a:ea typeface="Inter"/>
                <a:cs typeface="Inter"/>
                <a:sym typeface="Inter"/>
              </a:rPr>
              <a:t>Revennue totals $277M which is greatly influenced by the high revenue product, “curtains”.</a:t>
            </a:r>
          </a:p>
          <a:p>
            <a:pPr algn="l">
              <a:lnSpc>
                <a:spcPts val="2241"/>
              </a:lnSpc>
            </a:pPr>
            <a:endParaRPr lang="en-US" sz="1899" spc="167">
              <a:solidFill>
                <a:srgbClr val="D6D6D6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10209" lvl="1" indent="-205105" algn="l">
              <a:lnSpc>
                <a:spcPts val="2241"/>
              </a:lnSpc>
              <a:buFont typeface="Arial"/>
              <a:buChar char="•"/>
            </a:pPr>
            <a:r>
              <a:rPr lang="en-US" sz="1899" spc="167">
                <a:solidFill>
                  <a:srgbClr val="D6D6D6"/>
                </a:solidFill>
                <a:latin typeface="Inter"/>
                <a:ea typeface="Inter"/>
                <a:cs typeface="Inter"/>
                <a:sym typeface="Inter"/>
              </a:rPr>
              <a:t>Seems to be a good retain of customers, with distinct customers of 1000 there are total orders of 50k.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6419" y="295612"/>
            <a:ext cx="7852605" cy="86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12"/>
              </a:lnSpc>
            </a:pPr>
            <a:r>
              <a:rPr lang="en-US" sz="5400" spc="577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-1030467" y="1632051"/>
            <a:ext cx="9611016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PERFORMANCE INDICATORS, KPI</a:t>
            </a:r>
          </a:p>
        </p:txBody>
      </p:sp>
      <p:sp>
        <p:nvSpPr>
          <p:cNvPr id="10" name="AutoShape 10"/>
          <p:cNvSpPr/>
          <p:nvPr/>
        </p:nvSpPr>
        <p:spPr>
          <a:xfrm flipV="1">
            <a:off x="1042988" y="7907655"/>
            <a:ext cx="0" cy="938074"/>
          </a:xfrm>
          <a:prstGeom prst="line">
            <a:avLst/>
          </a:prstGeom>
          <a:ln w="28575" cap="flat">
            <a:solidFill>
              <a:srgbClr val="F271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624</Words>
  <Application>Microsoft Office PowerPoint</Application>
  <PresentationFormat>Custom</PresentationFormat>
  <Paragraphs>118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Garet Bold</vt:lpstr>
      <vt:lpstr>Arial</vt:lpstr>
      <vt:lpstr>Inter Medium</vt:lpstr>
      <vt:lpstr>Garet</vt:lpstr>
      <vt:lpstr>Bebas Neue</vt:lpstr>
      <vt:lpstr>Inter</vt:lpstr>
      <vt:lpstr>Calibri</vt:lpstr>
      <vt:lpstr>Poppins</vt:lpstr>
      <vt:lpstr>Archivo Black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Gray Gradient Professional Presentation</dc:title>
  <cp:lastModifiedBy>pmradi@outlook.com</cp:lastModifiedBy>
  <cp:revision>1</cp:revision>
  <dcterms:created xsi:type="dcterms:W3CDTF">2006-08-16T00:00:00Z</dcterms:created>
  <dcterms:modified xsi:type="dcterms:W3CDTF">2025-04-10T18:56:51Z</dcterms:modified>
  <dc:identifier>DAGcfxdu4X8</dc:identifier>
</cp:coreProperties>
</file>